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2" r:id="rId3"/>
    <p:sldId id="260" r:id="rId4"/>
    <p:sldId id="259" r:id="rId5"/>
    <p:sldId id="261" r:id="rId6"/>
    <p:sldId id="263" r:id="rId7"/>
    <p:sldId id="266" r:id="rId8"/>
    <p:sldId id="264" r:id="rId9"/>
    <p:sldId id="265" r:id="rId10"/>
    <p:sldId id="267" r:id="rId11"/>
    <p:sldId id="268" r:id="rId12"/>
    <p:sldId id="275" r:id="rId13"/>
    <p:sldId id="276" r:id="rId14"/>
    <p:sldId id="271" r:id="rId15"/>
    <p:sldId id="272" r:id="rId16"/>
    <p:sldId id="269" r:id="rId17"/>
    <p:sldId id="270" r:id="rId18"/>
    <p:sldId id="273" r:id="rId19"/>
    <p:sldId id="274" r:id="rId20"/>
    <p:sldId id="277" r:id="rId21"/>
    <p:sldId id="278" r:id="rId22"/>
    <p:sldId id="283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9" autoAdjust="0"/>
    <p:restoredTop sz="94729" autoAdjust="0"/>
  </p:normalViewPr>
  <p:slideViewPr>
    <p:cSldViewPr>
      <p:cViewPr>
        <p:scale>
          <a:sx n="76" d="100"/>
          <a:sy n="76" d="100"/>
        </p:scale>
        <p:origin x="-145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33A59-FCF2-4C10-B992-CFA91EA06C11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604A3-41CB-44BE-9736-BC9275DCE7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10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604A3-41CB-44BE-9736-BC9275DCE7E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9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604A3-41CB-44BE-9736-BC9275DCE7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23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5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0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4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03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5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4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9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7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4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62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7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D3F7C-5942-4CC3-8581-F3A3D610AA8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3F1A-748F-4BB3-9870-5F9A45B0D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8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fI4Q34YD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152872"/>
          </a:xfrm>
        </p:spPr>
        <p:txBody>
          <a:bodyPr vert="horz" anchor="ctr">
            <a:noAutofit/>
          </a:bodyPr>
          <a:lstStyle/>
          <a:p>
            <a:r>
              <a:rPr lang="zh-TW" alt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課文介紹</a:t>
            </a:r>
            <a:endParaRPr lang="zh-TW" alt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57021"/>
            <a:ext cx="3151237" cy="3151237"/>
          </a:xfrm>
          <a:prstGeom prst="roundRect">
            <a:avLst>
              <a:gd name="adj" fmla="val 160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 rot="1052638">
            <a:off x="4681334" y="2576784"/>
            <a:ext cx="3282961" cy="2187535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r>
              <a:rPr lang="zh-TW" altLang="en-US" sz="8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漁父</a:t>
            </a:r>
            <a:endParaRPr lang="zh-TW" altLang="en-US" sz="8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1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116632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主旨</a:t>
            </a:r>
            <a:endParaRPr lang="en-US" altLang="zh-TW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396876"/>
            <a:ext cx="4913580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zh-TW" altLang="zh-TW" sz="2000" dirty="0"/>
              <a:t>簡媜的＜漁父＞是一篇帶有小說結構，寫從小到大記憶中與父親互動，父親身影即對父親深深思念的散文。整篇文章主要分六大段，陳述各時期所發生的事和心境，文中許多地方皆前後呼應，但又可從其中見簡媜的心境轉變。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283968" y="3577174"/>
            <a:ext cx="457200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zh-TW" altLang="zh-TW" sz="2000" dirty="0"/>
              <a:t>＜漁父＞是簡媜對父親的呼喚及渴求父愛的追尋，「尋」透過「詢」的意念貫串了整篇文章，每段文章開始和收尾，不斷地在回憶間追尋著父親的身影。序章一開頭就向父親詢問「父親，你想過我嗎？」，明白且內斂地表白，接下來才開始說明表白之由，一層層的揭開思念的深處，追尋著已故父親的身影，觸摸著心中的痛。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r="11166"/>
          <a:stretch/>
        </p:blipFill>
        <p:spPr>
          <a:xfrm rot="21173869">
            <a:off x="5928884" y="1149014"/>
            <a:ext cx="2337826" cy="229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7800"/>
            <a:ext cx="3249290" cy="289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8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303745"/>
            <a:ext cx="3816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點出簡媜和父親只相處了十三年，而在回想時距離父親往生已十一年，文中提及撿骨的時間也是十一年，所以簡媜在十一年的時間點上，回想著十一年以前的十三年的時光，在最後部份將追尋父親及省視心中的痛整個連貫起來。從「想念」切入，淺描一陰一陽的生死之別，並說出了「還是不要想，生者不能安靜，死者不能安息。」是為在追尋父親所承受的苦惱，以及些許的悔恨。因為生者背負著殘缺無法被滿足的想法，甚至是些許自責無法放下。</a:t>
            </a:r>
          </a:p>
        </p:txBody>
      </p:sp>
      <p:sp>
        <p:nvSpPr>
          <p:cNvPr id="3" name="矩形 2"/>
          <p:cNvSpPr/>
          <p:nvPr/>
        </p:nvSpPr>
        <p:spPr>
          <a:xfrm>
            <a:off x="5004048" y="303745"/>
            <a:ext cx="3816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2000" dirty="0">
                <a:effectLst>
                  <a:glow rad="101600">
                    <a:schemeClr val="accent4">
                      <a:lumMod val="75000"/>
                      <a:alpha val="60000"/>
                    </a:schemeClr>
                  </a:glow>
                </a:effectLst>
              </a:rPr>
              <a:t>還在娘胎中，包裹著「做父親」的期許懷著生下來會是個「壯碩的男丁」，可是，父親，我們第一次謀面了，我是個女兒。在＜漁父＞互相連結的各片段的文中，前後多會呼喚父親，且對著無法在有所回應的父親對話，但是那些呼喚和話語終究無法得到回應，有的也只有像是自言自語般的獨白。每篇章的前後獨白，帶出了整段主要所要表達的情感，用不同的方式表達著痛的感覺，到最後一段的終於適懷放下，再次呼喚著父親之名，但是這跟最開始就有不同的情感在裡面。</a:t>
            </a:r>
            <a:endParaRPr lang="zh-TW" altLang="en-US" sz="2000" dirty="0">
              <a:effectLst>
                <a:glow rad="101600">
                  <a:schemeClr val="accent4">
                    <a:lumMod val="75000"/>
                    <a:alpha val="60000"/>
                  </a:schemeClr>
                </a:glo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898" r="-665" b="25191"/>
          <a:stretch/>
        </p:blipFill>
        <p:spPr>
          <a:xfrm>
            <a:off x="1691680" y="5229200"/>
            <a:ext cx="5616624" cy="1048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0072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4982" y="26064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+mj-ea"/>
                <a:ea typeface="+mj-ea"/>
              </a:rPr>
              <a:t>寫作原因</a:t>
            </a:r>
          </a:p>
        </p:txBody>
      </p:sp>
      <p:sp>
        <p:nvSpPr>
          <p:cNvPr id="3" name="矩形 2"/>
          <p:cNvSpPr/>
          <p:nvPr/>
        </p:nvSpPr>
        <p:spPr>
          <a:xfrm>
            <a:off x="604982" y="1268760"/>
            <a:ext cx="75674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 簡媜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〈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漁父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〉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收在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《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只緣身在此山中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》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。篇名所以用「漁父」，可能有兩個原因：第一，本文是寫她的父親，而她的父親是魚販，「做魚販的父親」當然可以簡括為「漁父」。第二，正如鄭明俐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〈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臺灣現代散文女作家筆下的父親形象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〉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指出的、簡媜希望她的父親「像屈原筆下那行吟澤畔，有德行、有操守、有學養的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『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漁父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』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。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……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父親不幸在她十三歲時逝世，她乃在日後的人間及心中不斷尋找父親並補綴其形象，使之漸漸成為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『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漁夫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』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，這個心中的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『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父親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』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終於成為她生命的最愛。」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(《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現代散文現象論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》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頁一三○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)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因此簡媜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〈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漁父</a:t>
            </a:r>
            <a:r>
              <a:rPr lang="en-US" altLang="zh-TW" sz="2000" dirty="0">
                <a:solidFill>
                  <a:srgbClr val="002060"/>
                </a:solidFill>
                <a:latin typeface="+mn-ea"/>
              </a:rPr>
              <a:t>〉</a:t>
            </a:r>
            <a:r>
              <a:rPr lang="zh-TW" altLang="en-US" sz="2000" dirty="0">
                <a:solidFill>
                  <a:srgbClr val="002060"/>
                </a:solidFill>
                <a:latin typeface="+mn-ea"/>
              </a:rPr>
              <a:t>篇末說：「父親，你是我遺世而獨立的戀人。」這是雙關語，既指現實已去世的父親，又稱心目中已成漁父的父親。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93096"/>
            <a:ext cx="5328592" cy="2052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4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296" y="3645024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>
                <a:latin typeface="+mn-ea"/>
              </a:rPr>
              <a:t> 換言之，「做魚販的父親」最後在簡媜心中與</a:t>
            </a:r>
            <a:r>
              <a:rPr lang="en-US" altLang="zh-TW" sz="2000" dirty="0">
                <a:latin typeface="+mn-ea"/>
              </a:rPr>
              <a:t>《</a:t>
            </a:r>
            <a:r>
              <a:rPr lang="zh-TW" altLang="en-US" sz="2000" dirty="0">
                <a:latin typeface="+mn-ea"/>
              </a:rPr>
              <a:t>楚辭</a:t>
            </a:r>
            <a:r>
              <a:rPr lang="en-US" altLang="zh-TW" sz="2000" dirty="0">
                <a:latin typeface="+mn-ea"/>
              </a:rPr>
              <a:t>》</a:t>
            </a:r>
            <a:r>
              <a:rPr lang="zh-TW" altLang="en-US" sz="2000" dirty="0">
                <a:latin typeface="+mn-ea"/>
              </a:rPr>
              <a:t>中遺世而獨立的漁父疊合了。簡媜為中文系出身，熟讀很多古典文學作品，所以她的作品時常可見古典文學的影響，本篇即是例證</a:t>
            </a:r>
            <a:r>
              <a:rPr lang="zh-TW" altLang="en-US" sz="2000" dirty="0" smtClean="0">
                <a:latin typeface="+mn-ea"/>
              </a:rPr>
              <a:t>。</a:t>
            </a:r>
            <a:r>
              <a:rPr lang="zh-TW" altLang="en-US" sz="2000" dirty="0">
                <a:latin typeface="+mn-ea"/>
              </a:rPr>
              <a:t>漁父一文 以情節化的手法鋪陳拿篇結構，使於屈原澤畔行吟，漁父見而問之，終於於漁父遂去，不復與言，首尾呼應，除人物形象的突顯，動作的描寫外，全文以屈原和漁父的對話作為主體，江邊的漁，與顏色憔悴，形容枯槁的屈原一問一答，其中漁父超然而虛靈的言語，正映照出屈原生命的困結。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769"/>
          <a:stretch/>
        </p:blipFill>
        <p:spPr>
          <a:xfrm>
            <a:off x="646446" y="332656"/>
            <a:ext cx="7952524" cy="317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0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40466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+mj-ea"/>
                <a:ea typeface="+mj-ea"/>
              </a:rPr>
              <a:t>寫作風格</a:t>
            </a:r>
          </a:p>
        </p:txBody>
      </p:sp>
      <p:sp>
        <p:nvSpPr>
          <p:cNvPr id="3" name="矩形 2"/>
          <p:cNvSpPr/>
          <p:nvPr/>
        </p:nvSpPr>
        <p:spPr>
          <a:xfrm>
            <a:off x="752287" y="1412776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zh-TW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簡媜</a:t>
            </a:r>
            <a:r>
              <a:rPr lang="zh-TW" altLang="zh-TW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的作品結構常作有機的組織；她在古典與現代之間穿梭，不斷地超越自己，也展現了一分獨來獨往的自在與自信。</a:t>
            </a:r>
            <a:endParaRPr lang="en-US" altLang="zh-TW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137" y="1997551"/>
            <a:ext cx="57274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000" b="1" dirty="0">
                <a:solidFill>
                  <a:srgbClr val="D90101"/>
                </a:solidFill>
              </a:rPr>
              <a:t>1.</a:t>
            </a:r>
            <a:r>
              <a:rPr lang="zh-TW" altLang="en-US" sz="2000" b="1" dirty="0">
                <a:solidFill>
                  <a:srgbClr val="D90101"/>
                </a:solidFill>
              </a:rPr>
              <a:t> </a:t>
            </a:r>
            <a:r>
              <a:rPr lang="zh-TW" altLang="zh-TW" sz="2000" b="1" dirty="0">
                <a:solidFill>
                  <a:srgbClr val="D90101"/>
                </a:solidFill>
              </a:rPr>
              <a:t>札記式的寫作方式</a:t>
            </a:r>
          </a:p>
          <a:p>
            <a:pPr algn="just">
              <a:lnSpc>
                <a:spcPct val="150000"/>
              </a:lnSpc>
            </a:pPr>
            <a:r>
              <a:rPr lang="zh-TW" altLang="zh-TW" sz="2000" dirty="0"/>
              <a:t>     簡媜的文章無論以何種角度入手，總帶有濃冽的動人氣息，這和她善於省思，愛作札記有很大的關係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algn="just">
              <a:lnSpc>
                <a:spcPct val="150000"/>
              </a:lnSpc>
            </a:pPr>
            <a:endParaRPr lang="en-US" altLang="zh-TW" sz="2000" dirty="0"/>
          </a:p>
          <a:p>
            <a:pPr algn="just">
              <a:lnSpc>
                <a:spcPct val="150000"/>
              </a:lnSpc>
            </a:pPr>
            <a:r>
              <a:rPr lang="en-US" altLang="zh-TW" sz="2000" b="1" dirty="0">
                <a:solidFill>
                  <a:srgbClr val="D90101"/>
                </a:solidFill>
              </a:rPr>
              <a:t>2.</a:t>
            </a:r>
            <a:r>
              <a:rPr lang="zh-TW" altLang="en-US" sz="2000" b="1" dirty="0">
                <a:solidFill>
                  <a:srgbClr val="D90101"/>
                </a:solidFill>
              </a:rPr>
              <a:t> </a:t>
            </a:r>
            <a:r>
              <a:rPr lang="zh-TW" altLang="zh-TW" sz="2000" b="1" dirty="0">
                <a:solidFill>
                  <a:srgbClr val="D90101"/>
                </a:solidFill>
              </a:rPr>
              <a:t>化零為整的有機結構</a:t>
            </a:r>
          </a:p>
          <a:p>
            <a:pPr algn="just">
              <a:lnSpc>
                <a:spcPct val="150000"/>
              </a:lnSpc>
            </a:pPr>
            <a:r>
              <a:rPr lang="zh-TW" altLang="zh-TW" sz="2000" dirty="0"/>
              <a:t>      簡媜的寫作主題恆是環繞著自身與四圍而發展。而以架構來說，簡媜則喜歡以數個可以自成單篇的標目，共同構成一個主題，讓它形成有機的結構。</a:t>
            </a:r>
            <a:endParaRPr lang="en-US" altLang="zh-TW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11780"/>
            <a:ext cx="1944216" cy="428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16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1393515">
            <a:off x="384179" y="336909"/>
            <a:ext cx="3744416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D90101"/>
                </a:solidFill>
              </a:rPr>
              <a:t>3.</a:t>
            </a:r>
            <a:r>
              <a:rPr lang="zh-TW" altLang="en-US" sz="2000" b="1" dirty="0">
                <a:solidFill>
                  <a:srgbClr val="D90101"/>
                </a:solidFill>
              </a:rPr>
              <a:t> </a:t>
            </a:r>
            <a:r>
              <a:rPr lang="zh-TW" altLang="zh-TW" sz="2000" b="1" dirty="0">
                <a:solidFill>
                  <a:srgbClr val="D90101"/>
                </a:solidFill>
              </a:rPr>
              <a:t>以第一人稱廁身字裡行間</a:t>
            </a:r>
          </a:p>
          <a:p>
            <a:r>
              <a:rPr lang="zh-TW" altLang="zh-TW" sz="2000" dirty="0"/>
              <a:t>     簡媜的許多文字都像是無時無刻對自己的私房話，與生死大化的閒閒對答，竊竊私語。這種寫法最容易直接滲入讀者意識，引導讀者進入自己的思維範疇，讓作者的記憶，透過文字做媒介，繪聲成狀的在讀者面前演活，而轉化為讀者的經歷。這可說是一種在平面中呈現立體的文字藝術。</a:t>
            </a:r>
            <a:r>
              <a:rPr lang="zh-TW" altLang="en-US" sz="2000" dirty="0"/>
              <a:t> </a:t>
            </a:r>
            <a:endParaRPr lang="en-US" altLang="zh-TW" sz="2000" dirty="0"/>
          </a:p>
        </p:txBody>
      </p:sp>
      <p:sp>
        <p:nvSpPr>
          <p:cNvPr id="3" name="矩形 2"/>
          <p:cNvSpPr/>
          <p:nvPr/>
        </p:nvSpPr>
        <p:spPr>
          <a:xfrm rot="21372823">
            <a:off x="752762" y="4297584"/>
            <a:ext cx="45720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altLang="zh-TW" sz="2000" b="1" dirty="0">
                <a:solidFill>
                  <a:srgbClr val="D90101"/>
                </a:solidFill>
              </a:rPr>
              <a:t>5.</a:t>
            </a:r>
            <a:r>
              <a:rPr lang="zh-TW" altLang="en-US" sz="2000" b="1" dirty="0">
                <a:solidFill>
                  <a:srgbClr val="D90101"/>
                </a:solidFill>
              </a:rPr>
              <a:t> </a:t>
            </a:r>
            <a:r>
              <a:rPr lang="zh-TW" altLang="zh-TW" sz="2000" b="1" dirty="0">
                <a:solidFill>
                  <a:srgbClr val="D90101"/>
                </a:solidFill>
              </a:rPr>
              <a:t>母語的大量運用</a:t>
            </a:r>
          </a:p>
          <a:p>
            <a:pPr algn="just"/>
            <a:r>
              <a:rPr lang="zh-TW" altLang="zh-TW" sz="2000" dirty="0"/>
              <a:t>     儘管</a:t>
            </a:r>
            <a:r>
              <a:rPr lang="zh-TW" altLang="en-US" sz="2000" dirty="0"/>
              <a:t>簡媜</a:t>
            </a:r>
            <a:r>
              <a:rPr lang="zh-TW" altLang="zh-TW" sz="2000" dirty="0"/>
              <a:t>學</a:t>
            </a:r>
            <a:r>
              <a:rPr lang="zh-TW" altLang="en-US" sz="2000" dirty="0"/>
              <a:t>的是中文</a:t>
            </a:r>
            <a:r>
              <a:rPr lang="zh-TW" altLang="zh-TW" sz="2000" dirty="0"/>
              <a:t>，卻不受傳統束縛，相反的，常積極的運用她的母語──</a:t>
            </a:r>
            <a:r>
              <a:rPr lang="zh-TW" altLang="zh-TW" sz="2000" u="sng" dirty="0"/>
              <a:t>臺</a:t>
            </a:r>
            <a:r>
              <a:rPr lang="zh-TW" altLang="zh-TW" sz="2000" dirty="0"/>
              <a:t>語來表現本土鄉情。</a:t>
            </a:r>
            <a:r>
              <a:rPr lang="zh-TW" altLang="zh-TW" sz="2000" u="sng" dirty="0"/>
              <a:t>簡媜</a:t>
            </a:r>
            <a:r>
              <a:rPr lang="zh-TW" altLang="en-US" sz="2000" dirty="0"/>
              <a:t>會順</a:t>
            </a:r>
            <a:r>
              <a:rPr lang="zh-TW" altLang="zh-TW" sz="2000" dirty="0"/>
              <a:t>應素材的內容而定她的用語，如她要寫的是鄉下生活，她就擇定</a:t>
            </a:r>
            <a:r>
              <a:rPr lang="zh-TW" altLang="zh-TW" sz="2000" u="sng" dirty="0"/>
              <a:t>臺</a:t>
            </a:r>
            <a:r>
              <a:rPr lang="zh-TW" altLang="zh-TW" sz="2000" dirty="0"/>
              <a:t>語來寫，因為如此，作品才更見真實。</a:t>
            </a:r>
          </a:p>
        </p:txBody>
      </p:sp>
      <p:sp>
        <p:nvSpPr>
          <p:cNvPr id="4" name="矩形 3"/>
          <p:cNvSpPr/>
          <p:nvPr/>
        </p:nvSpPr>
        <p:spPr>
          <a:xfrm rot="555888">
            <a:off x="4396184" y="1692146"/>
            <a:ext cx="45720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altLang="zh-TW" sz="2000" b="1" dirty="0">
                <a:solidFill>
                  <a:srgbClr val="D90101"/>
                </a:solidFill>
              </a:rPr>
              <a:t>4.</a:t>
            </a:r>
            <a:r>
              <a:rPr lang="zh-TW" altLang="en-US" sz="2000" b="1" dirty="0">
                <a:solidFill>
                  <a:srgbClr val="D90101"/>
                </a:solidFill>
              </a:rPr>
              <a:t> </a:t>
            </a:r>
            <a:r>
              <a:rPr lang="zh-TW" altLang="zh-TW" sz="2000" b="1" dirty="0">
                <a:solidFill>
                  <a:srgbClr val="D90101"/>
                </a:solidFill>
              </a:rPr>
              <a:t>古典文字的銷融與轉化</a:t>
            </a:r>
          </a:p>
          <a:p>
            <a:pPr algn="just"/>
            <a:r>
              <a:rPr lang="zh-TW" altLang="zh-TW" sz="2000" dirty="0"/>
              <a:t>     以文字來講，她喜歡轉化古典詩文為現代散文，以造成文字的精鍊與詩化。她喜歡運用典故，喜歡將古典詩文中許多的意境</a:t>
            </a:r>
            <a:r>
              <a:rPr lang="zh-TW" altLang="en-US" sz="2000" dirty="0"/>
              <a:t>，或許</a:t>
            </a:r>
            <a:r>
              <a:rPr lang="zh-TW" altLang="zh-TW" sz="2000" dirty="0"/>
              <a:t>是前人感慨天地四時之變化，或許是一切人事遇合的悲喜──擷取其精華，將之融入一己的情感、經歷中。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654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3216" y="33265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dirty="0">
                <a:latin typeface="+mj-ea"/>
                <a:ea typeface="+mj-ea"/>
              </a:rPr>
              <a:t>課文研究</a:t>
            </a:r>
            <a:endParaRPr lang="zh-TW" altLang="en-US" sz="4400" dirty="0"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22496"/>
          <a:stretch/>
        </p:blipFill>
        <p:spPr>
          <a:xfrm>
            <a:off x="626758" y="1942914"/>
            <a:ext cx="2736304" cy="3331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3544891" y="1484784"/>
            <a:ext cx="51208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簡媜〈漁父〉篇末說：「父親，你是我遺世而獨立的戀人。」這是雙關語，既指現實已去世的父親，又稱心目中已成漁父的父親。換言之，「做魚販的父親」最後在簡媜心中與《楚辭》中遺世而獨立的漁父疊合了。簡媜為中文系出身，熟讀很多古典文學作品，所以她的作品時常可見古典文學的影響，本篇即是例證。漁父一文以情節化的手法鋪陳結構，</a:t>
            </a:r>
            <a:r>
              <a:rPr lang="zh-TW" altLang="zh-TW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屈原澤畔行吟，漁父見而問之，終於漁父遂去，不復與言</a:t>
            </a:r>
            <a:r>
              <a:rPr lang="zh-TW" altLang="zh-TW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。簡媜一文：以情節化倒述的手法，來追憶父親。在文中，以第一人稱的我的觀點。一開始便這樣寫道：父親，你思念我嗎？接著從父親的期昐到自己的出生，自己出生後，生活中的點點滴滴著墨，對於父親又懼，又想親近。末了，以『不知該如何稱呼你，父親，你是我遺世而獨立的戀人』作結尾。</a:t>
            </a:r>
          </a:p>
        </p:txBody>
      </p:sp>
    </p:spTree>
    <p:extLst>
      <p:ext uri="{BB962C8B-B14F-4D97-AF65-F5344CB8AC3E}">
        <p14:creationId xmlns:p14="http://schemas.microsoft.com/office/powerpoint/2010/main" val="12998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292006"/>
            <a:ext cx="1929018" cy="6247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000" dirty="0"/>
              <a:t>漁父分成六大段，除了第一大段，沒有標題之外，其後，每篇各有一個題目。每篇都可以視為是一單獨的小短文，看似獨立。但其實是串在一起，卻成為一篇耐人尋味的文章。第一段：因為沒有標題，故且稱之為</a:t>
            </a:r>
            <a:r>
              <a:rPr lang="en-US" altLang="zh-TW" sz="2000" dirty="0"/>
              <a:t>&lt;</a:t>
            </a:r>
            <a:r>
              <a:rPr lang="zh-TW" altLang="zh-TW" sz="2000" dirty="0"/>
              <a:t>楔子</a:t>
            </a:r>
            <a:r>
              <a:rPr lang="en-US" altLang="zh-TW" sz="2000" dirty="0"/>
              <a:t>&gt;</a:t>
            </a:r>
            <a:r>
              <a:rPr lang="zh-TW" altLang="zh-TW" sz="2000" dirty="0"/>
              <a:t>以『父親，你想過我嗎？』作開頭。傳達對父親的孺幕、思念之情。</a:t>
            </a:r>
          </a:p>
        </p:txBody>
      </p:sp>
      <p:sp>
        <p:nvSpPr>
          <p:cNvPr id="3" name="矩形 2"/>
          <p:cNvSpPr/>
          <p:nvPr/>
        </p:nvSpPr>
        <p:spPr>
          <a:xfrm>
            <a:off x="3059832" y="29200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第二段：＜日日哭＞。文本中的我，心有不甘的來到這人世，欲藉著哭鬧，來結束這一段孽緣。但父親手軟、心軟下不了手，文本中的我也好似認命，不再哭鬧，認份地作個好女兒。本段傳達出這樣的意念：由原本的不認命，欲擺脫人世的心態，過渡到無奈地在人世間沈浮，耹聽自己骨骼裡宿命的聲音。</a:t>
            </a:r>
            <a:endParaRPr lang="zh-TW" altLang="en-US" sz="20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9832" y="34159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第四段：</a:t>
            </a:r>
            <a:r>
              <a:rPr lang="en-US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&lt;</a:t>
            </a:r>
            <a:r>
              <a:rPr lang="zh-TW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手溫</a:t>
            </a:r>
            <a:r>
              <a:rPr lang="en-US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&gt;</a:t>
            </a:r>
            <a:r>
              <a:rPr lang="zh-TW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本節隱含著樹欲靜而風不止，子欲養而親不在的悲慼。</a:t>
            </a:r>
          </a:p>
        </p:txBody>
      </p:sp>
      <p:sp>
        <p:nvSpPr>
          <p:cNvPr id="5" name="矩形 4"/>
          <p:cNvSpPr/>
          <p:nvPr/>
        </p:nvSpPr>
        <p:spPr>
          <a:xfrm>
            <a:off x="3059832" y="462589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第五段：</a:t>
            </a:r>
            <a:r>
              <a:rPr lang="en-US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&lt;</a:t>
            </a:r>
            <a:r>
              <a:rPr lang="zh-TW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後尋</a:t>
            </a:r>
            <a:r>
              <a:rPr lang="en-US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&gt;</a:t>
            </a:r>
            <a:r>
              <a:rPr lang="zh-TW" altLang="zh-TW" sz="20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再次墮入回憶中，尋找父親的身影。天倫既不可求，那就用人倫彌補，逆水行舟又何妨。女兒仍然在人世間徘徊，尋求一次粉身碎體的救贖而有種悔悟的心態。</a:t>
            </a:r>
            <a:endParaRPr lang="zh-TW" altLang="en-US" sz="20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8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260648"/>
            <a:ext cx="8280920" cy="6247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第六段：</a:t>
            </a:r>
            <a:r>
              <a:rPr lang="en-US" altLang="zh-TW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&lt;</a:t>
            </a:r>
            <a:r>
              <a:rPr lang="zh-TW" altLang="zh-TW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撿骨</a:t>
            </a:r>
            <a:r>
              <a:rPr lang="en-US" altLang="zh-TW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&gt;</a:t>
            </a:r>
            <a:r>
              <a:rPr lang="zh-TW" altLang="zh-TW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。藉著撿骨一事。女兒體悟到一切都己緣盡情滅，從過往的悔恨中得到解脫了。至此見山不是山，見水不是水。就好像是一個出家人見到自已的父母，雖然父母還是父母，但已經沒有父母的感覺，對父母曰施主，父母對其子女曰師父。簡媜用〈漁父〉記錄了她對父親無盡的情意，她的父親在他十三歲時因車禍去世，安葬後第十一年依民間習俗該撿骨，開棺剎那引發思念的巨浪沖襲，回溯孕育之初，簡媜的父親是典型莊稼漢，粗獷不文，帶點大男人主義，重男輕女，生下長女簡媜後喚簡媜「老大」，移轉未生男丁的失望。簡媜點出了傳統男性要靠建立權威來掩飾內心的不安怯懦，當她不斷在棄絕、擁有父親的心理交戰中，等待、發現、追尋父親的身影，竟發現父親也在等待、發現、追尋她的身影。父女間彼此互躲又互尋，構成很奇詭的親子關係。例如一次父親遲歸的夜，父親要吃薑絲魚湯前，順便去請簡媜阿嬤一起，簡媜明明和阿嬤睡在一起，父親卻還是問了一句：「老大呢？」然後探進蚊帳內撥簡媜的肩，輕柔地喚她起來吃魚湯。簡媜說她假裝熟睡，父親卻不死心又搖又叫，阿嬤也覺得有點莫名其妙，遂問：「睏去了，叫伊做啥？」阿嬤說。「伊愛吃さしみ。」</a:t>
            </a:r>
            <a:r>
              <a:rPr lang="en-US" altLang="zh-TW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……</a:t>
            </a:r>
            <a:r>
              <a:rPr lang="zh-TW" altLang="zh-TW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「做啥？阿爸。」我裝著一臉惺忪問你。「吃さしみ。」說完，你很威嚴的地走出房門，好像仁盡義至一般。父親前後態度驟變，父愛的若有似無，簡媜追尋到最後方知，真實的，卸下面具的一個父親，要到遠遊之死才被認識。〈漁父〉破土掘墓拔棺釘一段，影像歷歷，戲劇張力繃到極點，棺啟一幕，最是高潮。簡媜奔湧的思念，終令她忍不住吶喊著：「父親，你是我遺世而獨立的戀人。」這話如果要以有違倫常來批評恐怕是極大的誤解，女作家鄭明琍說：「女作家在生活上既和父親有距離，在精神上又有隔閡，面臨寫作時又有壓力，因此，其作品中大抵為抽象的愛著父親，因著倫理的牽繫而對父親有著雖遠實近、敬畏與孺慕交織的感情。」</a:t>
            </a:r>
          </a:p>
          <a:p>
            <a:r>
              <a:rPr lang="zh-TW" altLang="zh-TW" sz="1600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簡媜以戀人做比喻修辭，固然凸顯心理上戀父的事實；但另一層涵義，應是人子的感激感恩，因為和父親短短十三年的愛戀，急促畫下休止符後，讓她瞬間成熟獨立起來，才能思悟出：「生命怎麼來怎麼去，自有其平平安安的步伐，愛而不捨的人，只能相送。」。散文中的父女互動是相當常見的撰寫題材，內容有父女相處的點滴、互動，或者懷想父親的動人之作，即使只是敘述平凡相處的點滴，都可令人感受到文字中的深情。</a:t>
            </a:r>
          </a:p>
        </p:txBody>
      </p:sp>
    </p:spTree>
    <p:extLst>
      <p:ext uri="{BB962C8B-B14F-4D97-AF65-F5344CB8AC3E}">
        <p14:creationId xmlns:p14="http://schemas.microsoft.com/office/powerpoint/2010/main" val="14594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144275"/>
            <a:ext cx="7488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4572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從篇名來看，簡媜的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〈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漁父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令人想起屈原的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〈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漁父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。二者名同實異，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簡媜襲用屈原篇名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，係指「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以捕魚維生的父親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」。屈原筆下行吟澤畔、形容枯槁的漁父，囿於大環境，志不得伸，是以鬱鬱寡歡；簡媜的父親累於生計，屢屢醉酒，潦落寡歡，未嘗不可視為另一個行吟澤畔、形容枯槁的「漁父」。只是這個傳統而壓抑的男人，沒有滄浪之水濯其纓足，卻在簡媜十三歲時，車禍而亡故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。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流線體(P)" pitchFamily="66" charset="-120"/>
              <a:ea typeface="華康流線體(P)" pitchFamily="66" charset="-120"/>
            </a:endParaRPr>
          </a:p>
          <a:p>
            <a:pPr marL="285750" indent="-4572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</a:pP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流線體(P)" pitchFamily="66" charset="-120"/>
              <a:ea typeface="華康流線體(P)" pitchFamily="66" charset="-120"/>
            </a:endParaRPr>
          </a:p>
          <a:p>
            <a:pPr marL="285750" indent="-4572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〈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漁父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寫的便是這段只有十三年的父女情緣。書寫父親／父愛的散文不少，大意仍圍繞著「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父女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」的天倫，是一般人可以想見的女兒和父親的情感。簡媜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卻從「情人」的角度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去摹寫父親，最終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發現她對父親角色的認知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，除了「人父」之外，實應包含「稚子」和「人夫」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——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那是被書寫，被追尋之後，她的理想父親典型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——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戀人原型。父親是兒子、丈夫和父親的綜合體，正因為如此，在這三種角色之間游移轉換的疼惜、衝突、猜疑、怨懟、依戀，以及牽掛等，使得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〈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漁父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的情感更顯得複雜而豐富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。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流線體(P)" pitchFamily="66" charset="-120"/>
              <a:ea typeface="華康流線體(P)" pitchFamily="66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2106" y="188640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latin typeface="+mj-ea"/>
                <a:ea typeface="+mj-ea"/>
              </a:rPr>
              <a:t>賞析</a:t>
            </a:r>
          </a:p>
        </p:txBody>
      </p:sp>
    </p:spTree>
    <p:extLst>
      <p:ext uri="{BB962C8B-B14F-4D97-AF65-F5344CB8AC3E}">
        <p14:creationId xmlns:p14="http://schemas.microsoft.com/office/powerpoint/2010/main" val="38530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53" y="2502797"/>
            <a:ext cx="1348898" cy="134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70" y="2487970"/>
            <a:ext cx="1348898" cy="134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105" y="4701221"/>
            <a:ext cx="1348898" cy="134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98" y="4701221"/>
            <a:ext cx="1348898" cy="134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89" y="4711650"/>
            <a:ext cx="1348898" cy="134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15" y="2477541"/>
            <a:ext cx="1348898" cy="134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99" y="342557"/>
            <a:ext cx="1348898" cy="1290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90" y="285926"/>
            <a:ext cx="1348898" cy="134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07" y="285927"/>
            <a:ext cx="1348898" cy="1348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文字方塊 9"/>
          <p:cNvSpPr txBox="1"/>
          <p:nvPr/>
        </p:nvSpPr>
        <p:spPr>
          <a:xfrm rot="6672458">
            <a:off x="-44465" y="1399074"/>
            <a:ext cx="2862322" cy="1015663"/>
          </a:xfrm>
          <a:prstGeom prst="rect">
            <a:avLst/>
          </a:prstGeom>
          <a:noFill/>
        </p:spPr>
        <p:txBody>
          <a:bodyPr vert="eaVert" wrap="none" rtlCol="0">
            <a:prstTxWarp prst="textArchDown">
              <a:avLst>
                <a:gd name="adj" fmla="val 21447318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S Gothic" pitchFamily="49" charset="-128"/>
                <a:ea typeface="MS Gothic" pitchFamily="49" charset="-128"/>
              </a:rPr>
              <a:t>組員介紹</a:t>
            </a:r>
            <a:endParaRPr lang="zh-TW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20868" y="1271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itchFamily="81" charset="-120"/>
                <a:ea typeface="華康布丁體" pitchFamily="81" charset="-120"/>
              </a:rPr>
              <a:t>組長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布丁體" pitchFamily="81" charset="-120"/>
              <a:ea typeface="華康布丁體" pitchFamily="81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7180733" y="44562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itchFamily="81" charset="-120"/>
                <a:ea typeface="華康布丁體" pitchFamily="81" charset="-120"/>
              </a:rPr>
              <a:t>球哥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布丁體" pitchFamily="81" charset="-120"/>
              <a:ea typeface="華康布丁體" pitchFamily="81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44655" y="445407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itchFamily="81" charset="-120"/>
                <a:ea typeface="華康布丁體" pitchFamily="81" charset="-120"/>
              </a:rPr>
              <a:t>小貓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8131175" y="15812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itchFamily="81" charset="-120"/>
                <a:ea typeface="華康布丁體" pitchFamily="81" charset="-120"/>
              </a:rPr>
              <a:t>啊強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布丁體" pitchFamily="81" charset="-120"/>
              <a:ea typeface="華康布丁體" pitchFamily="81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702771" y="1271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布丁體" pitchFamily="81" charset="-120"/>
                <a:ea typeface="華康布丁體" pitchFamily="81" charset="-120"/>
              </a:rPr>
              <a:t>阿萬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443888" y="588768"/>
            <a:ext cx="615553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TW"/>
            </a:defPPr>
            <a:lvl1pPr>
              <a:defRPr sz="2800">
                <a:latin typeface="SimHei" pitchFamily="49" charset="-122"/>
                <a:ea typeface="SimHei" pitchFamily="49" charset="-122"/>
              </a:defRPr>
            </a:lvl1pPr>
          </a:lstStyle>
          <a:p>
            <a:r>
              <a:rPr lang="zh-TW" altLang="en-US" dirty="0"/>
              <a:t>顏育賢</a:t>
            </a:r>
          </a:p>
        </p:txBody>
      </p:sp>
      <p:sp>
        <p:nvSpPr>
          <p:cNvPr id="13" name="矩形 12"/>
          <p:cNvSpPr/>
          <p:nvPr/>
        </p:nvSpPr>
        <p:spPr>
          <a:xfrm>
            <a:off x="7211770" y="4876261"/>
            <a:ext cx="615553" cy="1169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鄭元嘉</a:t>
            </a:r>
            <a:endParaRPr lang="zh-TW" altLang="en-US" sz="2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00068" y="2592470"/>
            <a:ext cx="615553" cy="1169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李崇楷</a:t>
            </a:r>
            <a:endParaRPr lang="zh-TW" altLang="en-US" sz="2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88807" y="588767"/>
            <a:ext cx="615553" cy="1169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萬仁德</a:t>
            </a:r>
            <a:endParaRPr lang="zh-TW" altLang="en-US" sz="2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15207" y="588766"/>
            <a:ext cx="615553" cy="1169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林家緯</a:t>
            </a:r>
            <a:endParaRPr lang="zh-TW" altLang="en-US" sz="2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91713" y="2577643"/>
            <a:ext cx="615553" cy="1169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林鴻文</a:t>
            </a:r>
            <a:endParaRPr lang="zh-TW" altLang="en-US" sz="2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66325" y="2592470"/>
            <a:ext cx="615553" cy="1169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800" dirty="0">
                <a:latin typeface="SimHei" pitchFamily="49" charset="-122"/>
                <a:ea typeface="SimHei" pitchFamily="49" charset="-122"/>
              </a:rPr>
              <a:t>謝明哲</a:t>
            </a:r>
          </a:p>
        </p:txBody>
      </p:sp>
      <p:sp>
        <p:nvSpPr>
          <p:cNvPr id="19" name="矩形 18"/>
          <p:cNvSpPr/>
          <p:nvPr/>
        </p:nvSpPr>
        <p:spPr>
          <a:xfrm>
            <a:off x="2437456" y="4876262"/>
            <a:ext cx="615553" cy="1169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徐家偉</a:t>
            </a:r>
            <a:endParaRPr lang="zh-TW" altLang="en-US" sz="28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36987" y="4890997"/>
            <a:ext cx="615553" cy="116955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林世庭</a:t>
            </a:r>
            <a:endParaRPr lang="en-US" altLang="zh-TW" sz="2800" dirty="0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99953" y="3943742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BQ105026</a:t>
            </a:r>
            <a:endParaRPr lang="zh-TW" altLang="en-US" sz="1600" b="1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94990" y="1726254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BQ105003</a:t>
            </a:r>
          </a:p>
        </p:txBody>
      </p:sp>
      <p:sp>
        <p:nvSpPr>
          <p:cNvPr id="22" name="矩形 21"/>
          <p:cNvSpPr/>
          <p:nvPr/>
        </p:nvSpPr>
        <p:spPr>
          <a:xfrm>
            <a:off x="4446207" y="1726254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BQ105063</a:t>
            </a:r>
            <a:endParaRPr lang="zh-TW" altLang="en-US" sz="1600" b="1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45099" y="1726254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BQ105009</a:t>
            </a:r>
            <a:endParaRPr lang="zh-TW" altLang="en-US" sz="1600" b="1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51170" y="3943742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BQ105067</a:t>
            </a:r>
            <a:endParaRPr lang="zh-TW" altLang="en-US" sz="1600" b="1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39647" y="3943856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BQ105010</a:t>
            </a:r>
            <a:endParaRPr lang="zh-TW" altLang="en-US" sz="1600" b="1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75105" y="6148636"/>
            <a:ext cx="15536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BB105047</a:t>
            </a:r>
            <a:endParaRPr lang="zh-TW" altLang="en-US" sz="1600" b="1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02771" y="6161197"/>
            <a:ext cx="1561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BQ105016</a:t>
            </a:r>
            <a:endParaRPr lang="zh-TW" altLang="en-US" sz="1600" b="1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23889" y="6136075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華康少女文字W5(P)" pitchFamily="82" charset="-120"/>
                <a:ea typeface="華康少女文字W5(P)" pitchFamily="82" charset="-120"/>
              </a:rPr>
              <a:t>BQ105015</a:t>
            </a:r>
            <a:endParaRPr lang="zh-TW" altLang="en-US" sz="1600" b="1" dirty="0">
              <a:latin typeface="華康少女文字W5(P)" pitchFamily="82" charset="-120"/>
              <a:ea typeface="華康少女文字W5(P)" pitchFamily="8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0559" y="3948465"/>
            <a:ext cx="923330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800" dirty="0" smtClean="0">
                <a:solidFill>
                  <a:srgbClr val="00B050"/>
                </a:solidFill>
                <a:latin typeface="華康正顏楷體W5(P)" pitchFamily="66" charset="-120"/>
                <a:ea typeface="華康正顏楷體W5(P)" pitchFamily="66" charset="-120"/>
              </a:rPr>
              <a:t>第五組</a:t>
            </a:r>
          </a:p>
        </p:txBody>
      </p:sp>
    </p:spTree>
    <p:extLst>
      <p:ext uri="{BB962C8B-B14F-4D97-AF65-F5344CB8AC3E}">
        <p14:creationId xmlns:p14="http://schemas.microsoft.com/office/powerpoint/2010/main" val="10896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7" grpId="0"/>
      <p:bldP spid="20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75856" y="379983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分段大意</a:t>
            </a:r>
          </a:p>
        </p:txBody>
      </p:sp>
      <p:sp>
        <p:nvSpPr>
          <p:cNvPr id="3" name="矩形 2"/>
          <p:cNvSpPr/>
          <p:nvPr/>
        </p:nvSpPr>
        <p:spPr>
          <a:xfrm>
            <a:off x="989857" y="1268760"/>
            <a:ext cx="3150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2000" dirty="0">
                <a:latin typeface="華康文徵明體W4" pitchFamily="65" charset="-120"/>
                <a:ea typeface="華康文徵明體W4" pitchFamily="65" charset="-120"/>
              </a:rPr>
              <a:t>前尋</a:t>
            </a:r>
          </a:p>
          <a:p>
            <a:r>
              <a:rPr lang="zh-TW" altLang="en-US" sz="2000" dirty="0" smtClean="0">
                <a:latin typeface="華康文徵明體W4" pitchFamily="65" charset="-120"/>
                <a:ea typeface="華康文徵明體W4" pitchFamily="65" charset="-120"/>
              </a:rPr>
              <a:t>尋找小時候與父親相處的短短歲月，企圖收集父親那己逐漸遠逝失消的印象。本段可見對父親的摹寫，並扣緊第一段的探問，提出：父親，你尋覓過我，實不相瞞。</a:t>
            </a:r>
            <a:endParaRPr lang="en-US" altLang="zh-TW" sz="2000" dirty="0" smtClean="0">
              <a:latin typeface="華康文徵明體W4" pitchFamily="65" charset="-120"/>
              <a:ea typeface="華康文徵明體W4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23377" y="1268760"/>
            <a:ext cx="3325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2000" dirty="0">
                <a:latin typeface="華康文徵明體W4" pitchFamily="65" charset="-120"/>
                <a:ea typeface="華康文徵明體W4" pitchFamily="65" charset="-120"/>
              </a:rPr>
              <a:t>手溫</a:t>
            </a:r>
          </a:p>
          <a:p>
            <a:r>
              <a:rPr lang="zh-TW" altLang="en-US" sz="2000" dirty="0">
                <a:latin typeface="華康文徵明體W4" pitchFamily="65" charset="-120"/>
                <a:ea typeface="華康文徵明體W4" pitchFamily="65" charset="-120"/>
              </a:rPr>
              <a:t>「我」心中產生棄絕父親的念頭：要這樣的阿爸做什麼？可恰好當天夜裡，父親竟死於車禍，女兒心中悲痛萬分。拜祭時，女兒摩挲著父親的手，這是「我們父女之間最親熱的一次」。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15" y="4365104"/>
            <a:ext cx="351257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07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11960" y="69269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2000" dirty="0">
                <a:latin typeface="華康文徵明體W4" pitchFamily="65" charset="-120"/>
                <a:ea typeface="華康文徵明體W4" pitchFamily="65" charset="-120"/>
              </a:rPr>
              <a:t>後尋</a:t>
            </a:r>
          </a:p>
          <a:p>
            <a:r>
              <a:rPr lang="zh-TW" altLang="en-US" sz="2000" dirty="0">
                <a:latin typeface="華康文徵明體W4" pitchFamily="65" charset="-120"/>
                <a:ea typeface="華康文徵明體W4" pitchFamily="65" charset="-120"/>
              </a:rPr>
              <a:t>墮入回憶中，尋找父親的身影。只是天倫不可求，只能用人倫彌補，「無非是求一次粉身碎體的救贖」</a:t>
            </a:r>
            <a:r>
              <a:rPr lang="zh-TW" altLang="en-US" sz="2000" dirty="0" smtClean="0">
                <a:latin typeface="華康文徵明體W4" pitchFamily="65" charset="-120"/>
                <a:ea typeface="華康文徵明體W4" pitchFamily="65" charset="-120"/>
              </a:rPr>
              <a:t>。</a:t>
            </a:r>
            <a:endParaRPr lang="zh-TW" altLang="en-US" sz="2000" dirty="0">
              <a:latin typeface="華康文徵明體W4" pitchFamily="65" charset="-120"/>
              <a:ea typeface="華康文徵明體W4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2967" y="3861048"/>
            <a:ext cx="34989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2000" dirty="0">
                <a:latin typeface="華康文徵明體W4" pitchFamily="65" charset="-120"/>
                <a:ea typeface="華康文徵明體W4" pitchFamily="65" charset="-120"/>
              </a:rPr>
              <a:t>撿骨</a:t>
            </a:r>
          </a:p>
          <a:p>
            <a:r>
              <a:rPr lang="zh-TW" altLang="en-US" sz="2000" dirty="0">
                <a:latin typeface="華康文徵明體W4" pitchFamily="65" charset="-120"/>
                <a:ea typeface="華康文徵明體W4" pitchFamily="65" charset="-120"/>
              </a:rPr>
              <a:t>「屍骨未寒」本是不吉利之事，但「我」卻解讀父親完好的身軀是：「等待這一天來與人世真正告別」，所以「我」感受到被父親寬恕的心痛。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326">
            <a:off x="1174518" y="517454"/>
            <a:ext cx="2575892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118">
            <a:off x="3425588" y="3673760"/>
            <a:ext cx="5791165" cy="1905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826" y="348959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7(P)" pitchFamily="82" charset="-120"/>
                <a:ea typeface="華康POP1體W7(P)" pitchFamily="82" charset="-120"/>
              </a:rPr>
              <a:t>心得</a:t>
            </a:r>
          </a:p>
        </p:txBody>
      </p:sp>
      <p:sp>
        <p:nvSpPr>
          <p:cNvPr id="3" name="矩形 2"/>
          <p:cNvSpPr/>
          <p:nvPr/>
        </p:nvSpPr>
        <p:spPr>
          <a:xfrm>
            <a:off x="1835696" y="2204864"/>
            <a:ext cx="617443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TW" altLang="en-US" sz="2400" b="1" dirty="0">
                <a:latin typeface="新細明體" charset="-120"/>
              </a:rPr>
              <a:t>透過以上列舉的篇章，我們看見幾種男性在簡媜散文裡現身聲，這些男性角色，有典型男性的印象（如陽剛強壯、威權控制</a:t>
            </a:r>
            <a:r>
              <a:rPr lang="en-US" altLang="zh-TW" sz="2400" b="1" dirty="0">
                <a:latin typeface="新細明體" charset="-120"/>
              </a:rPr>
              <a:t>……</a:t>
            </a:r>
            <a:r>
              <a:rPr lang="zh-TW" altLang="en-US" sz="2400" b="1" dirty="0">
                <a:latin typeface="新細明體" charset="-120"/>
              </a:rPr>
              <a:t>），也可見女性特質的溫柔細心，角色意涵的豐富變化，一如簡媜散文主題的創新求變。</a:t>
            </a:r>
          </a:p>
          <a:p>
            <a:pPr>
              <a:lnSpc>
                <a:spcPct val="90000"/>
              </a:lnSpc>
            </a:pPr>
            <a:r>
              <a:rPr lang="zh-TW" altLang="en-US" sz="2400" b="1" dirty="0">
                <a:latin typeface="新細明體" charset="-120"/>
              </a:rPr>
              <a:t>    簡媜究竟算不算女性主義者不可知，從她的女性書寫中推測她的某種思想傾向之餘，她的男性書寫亦提供我們一個有趣的對照，簡媜坐在散文藝術的高峰上傲視當代，她的文本的確還有許多值得關照研究之處，本文只是一個視角開端，像爬山的第一步而已。</a:t>
            </a:r>
          </a:p>
        </p:txBody>
      </p:sp>
      <p:pic>
        <p:nvPicPr>
          <p:cNvPr id="2051" name="Picture 3" descr="C:\Program Files\Microsoft Office\MEDIA\CAGCAT10\j02996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54" y="558043"/>
            <a:ext cx="5911234" cy="1255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55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28364"/>
            <a:ext cx="4991797" cy="480127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1560" y="1556792"/>
            <a:ext cx="861774" cy="39635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7(P)" pitchFamily="82" charset="-120"/>
                <a:ea typeface="華康POP1體W7(P)" pitchFamily="82" charset="-120"/>
              </a:rPr>
              <a:t>我來奏頁數用的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1691680" y="2822574"/>
            <a:ext cx="1512168" cy="1212851"/>
          </a:xfrm>
          <a:prstGeom prst="rightArrow">
            <a:avLst>
              <a:gd name="adj1" fmla="val 63806"/>
              <a:gd name="adj2" fmla="val 73010"/>
            </a:avLst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9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5816" y="4063498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latin typeface="華康POP1體W7(P)" pitchFamily="82" charset="-120"/>
                <a:ea typeface="華康POP1體W7(P)" pitchFamily="82" charset="-120"/>
                <a:hlinkClick r:id="rId2"/>
              </a:rPr>
              <a:t>屈原投江</a:t>
            </a:r>
            <a:endParaRPr lang="zh-TW" altLang="en-US" sz="6000" dirty="0">
              <a:latin typeface="華康POP1體W7(P)" pitchFamily="82" charset="-120"/>
              <a:ea typeface="華康POP1體W7(P)" pitchFamily="8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64332" y="1268760"/>
            <a:ext cx="3565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輕鬆一下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流線體(P)" pitchFamily="66" charset="-120"/>
                <a:ea typeface="華康流線體(P)" pitchFamily="66" charset="-120"/>
              </a:rPr>
              <a:t>~~~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流線體(P)" pitchFamily="66" charset="-120"/>
              <a:ea typeface="華康流線體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0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1944216" cy="194421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00" y="2492896"/>
            <a:ext cx="4212468" cy="3495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1" y="3739422"/>
            <a:ext cx="1896760" cy="27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8606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44" y="3573016"/>
            <a:ext cx="2084611" cy="312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9" y="270621"/>
            <a:ext cx="2186191" cy="20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07" y="343918"/>
            <a:ext cx="2186191" cy="2004962"/>
          </a:xfrm>
          <a:prstGeom prst="rect">
            <a:avLst/>
          </a:prstGeom>
          <a:noFill/>
          <a:scene3d>
            <a:camera prst="orthographicFront">
              <a:rot lat="0" lon="107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3568" y="2240629"/>
            <a:ext cx="8784976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kumimoji="0" lang="zh-TW" altLang="en-US" sz="4000" dirty="0" smtClean="0">
                <a:latin typeface="標楷體" pitchFamily="65" charset="-120"/>
                <a:ea typeface="標楷體" pitchFamily="65" charset="-120"/>
              </a:rPr>
              <a:t> 作者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kumimoji="0" lang="zh-TW" altLang="en-US" sz="4000" dirty="0" smtClean="0">
                <a:latin typeface="標楷體" pitchFamily="65" charset="-120"/>
                <a:ea typeface="標楷體" pitchFamily="65" charset="-120"/>
              </a:rPr>
              <a:t> 文學作品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kumimoji="0" lang="zh-TW" altLang="en-US" sz="4000" dirty="0" smtClean="0">
                <a:latin typeface="標楷體" pitchFamily="65" charset="-120"/>
                <a:ea typeface="標楷體" pitchFamily="65" charset="-120"/>
              </a:rPr>
              <a:t> 主旨</a:t>
            </a:r>
            <a:endParaRPr kumimoji="0"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kumimoji="0" lang="zh-TW" altLang="en-US" sz="4000" dirty="0" smtClean="0">
                <a:latin typeface="標楷體" pitchFamily="65" charset="-120"/>
                <a:ea typeface="標楷體" pitchFamily="65" charset="-120"/>
              </a:rPr>
              <a:t> 寫作原因</a:t>
            </a:r>
            <a:endParaRPr kumimoji="0"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pPr marL="571500" indent="-571500">
              <a:buFont typeface="Wingdings" pitchFamily="2" charset="2"/>
              <a:buChar char="Ø"/>
            </a:pPr>
            <a:endParaRPr kumimoji="0" lang="zh-TW" altLang="en-US" sz="4000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kumimoji="0" lang="zh-TW" altLang="en-US" sz="4000" dirty="0" smtClean="0">
                <a:latin typeface="標楷體" pitchFamily="65" charset="-120"/>
                <a:ea typeface="標楷體" pitchFamily="65" charset="-120"/>
              </a:rPr>
              <a:t> 寫作風格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4000" dirty="0" smtClean="0">
                <a:latin typeface="標楷體" pitchFamily="65" charset="-120"/>
                <a:ea typeface="標楷體" pitchFamily="65" charset="-120"/>
              </a:rPr>
              <a:t>課文研究</a:t>
            </a:r>
            <a:endParaRPr kumimoji="0"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kumimoji="0" lang="zh-TW" altLang="en-US" sz="4000" dirty="0" smtClean="0">
                <a:latin typeface="標楷體" pitchFamily="65" charset="-120"/>
                <a:ea typeface="標楷體" pitchFamily="65" charset="-120"/>
              </a:rPr>
              <a:t> 賞析</a:t>
            </a:r>
            <a:endParaRPr kumimoji="0"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 分段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大意</a:t>
            </a:r>
            <a:endParaRPr lang="en-US" altLang="zh-TW" sz="40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marL="571500" indent="-571500">
              <a:buFont typeface="Wingdings" pitchFamily="2" charset="2"/>
              <a:buChar char="Ø"/>
            </a:pPr>
            <a:endParaRPr kumimoji="0"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5708" y="332656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kumimoji="0"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0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相關圖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4" y="1902708"/>
            <a:ext cx="2664296" cy="3941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3707904" y="153950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6000" dirty="0" smtClean="0">
                <a:latin typeface="標楷體" pitchFamily="65" charset="-120"/>
                <a:ea typeface="標楷體" pitchFamily="65" charset="-120"/>
              </a:rPr>
              <a:t>作者</a:t>
            </a:r>
          </a:p>
        </p:txBody>
      </p:sp>
      <p:sp>
        <p:nvSpPr>
          <p:cNvPr id="9" name="矩形 8"/>
          <p:cNvSpPr/>
          <p:nvPr/>
        </p:nvSpPr>
        <p:spPr>
          <a:xfrm>
            <a:off x="3563888" y="1457196"/>
            <a:ext cx="54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zh-TW" sz="32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簡媜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（</a:t>
            </a:r>
            <a:r>
              <a:rPr lang="en-US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1961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年</a:t>
            </a:r>
            <a:r>
              <a:rPr lang="en-US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10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月</a:t>
            </a:r>
            <a:r>
              <a:rPr lang="en-US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</a:t>
            </a:r>
            <a:r>
              <a:rPr lang="zh-TW" altLang="zh-TW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日）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，本名</a:t>
            </a:r>
            <a:r>
              <a:rPr lang="zh-TW" altLang="zh-TW" sz="2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簡敏媜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，生於</a:t>
            </a:r>
            <a:r>
              <a:rPr lang="en-US" altLang="zh-TW" sz="20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台灣宜蘭縣冬山鄉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武罕村</a:t>
            </a:r>
            <a:r>
              <a:rPr lang="en-US" altLang="zh-TW" sz="20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冬山河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畔，</a:t>
            </a:r>
            <a:r>
              <a:rPr lang="en-US" altLang="zh-TW" sz="20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國立台灣大學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中國文學系畢業。簡媜自稱是「無可救藥的散文愛好者」，其創作多元多變，題材從鄉土親情、</a:t>
            </a:r>
            <a:r>
              <a:rPr lang="zh-TW" altLang="zh-TW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女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性書寫、教育親子，到城鄉變異、社會觀察、家國歷史、生老病死，是台灣當代重要的散文作家</a:t>
            </a:r>
            <a:r>
              <a:rPr lang="zh-TW" altLang="zh-TW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。</a:t>
            </a:r>
            <a:endParaRPr lang="en-US" altLang="zh-TW" sz="2000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endParaRPr lang="en-US" altLang="zh-TW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簡媜生於一個世代務農的家庭，排行老大，家中成員上有阿嬤、父母，下有兩個弟弟及兩個妹妹，當時宜蘭鄉下的物質生活雖然匱乏，但是濃郁的親情、鄉里間的人情義理，與天高地闊的自然</a:t>
            </a:r>
            <a:r>
              <a:rPr lang="zh-TW" altLang="zh-TW" sz="2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與</a:t>
            </a:r>
            <a:r>
              <a:rPr lang="zh-TW" altLang="zh-TW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田地，使得她有一個快樂多彩的童年，也為她儲存了未來成為作家的能量。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06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4" y="2924944"/>
            <a:ext cx="4174817" cy="3389195"/>
          </a:xfrm>
          <a:prstGeom prst="round2DiagRect">
            <a:avLst>
              <a:gd name="adj1" fmla="val 35265"/>
              <a:gd name="adj2" fmla="val 6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23528" y="260648"/>
            <a:ext cx="417646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zh-TW" altLang="zh-TW" sz="2000" b="1" cap="all" dirty="0">
                <a:ln/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簡媜先後就讀武淵國小、順安國中。</a:t>
            </a:r>
            <a:r>
              <a:rPr lang="en-US" altLang="zh-TW" sz="2000" b="1" cap="all" dirty="0">
                <a:ln/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1954</a:t>
            </a:r>
            <a:r>
              <a:rPr lang="zh-TW" altLang="zh-TW" sz="2000" b="1" cap="all" dirty="0">
                <a:ln/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年她</a:t>
            </a:r>
            <a:r>
              <a:rPr lang="en-US" altLang="zh-TW" sz="2000" b="1" cap="all" dirty="0">
                <a:ln/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13</a:t>
            </a:r>
            <a:r>
              <a:rPr lang="zh-TW" altLang="zh-TW" sz="2000" b="1" cap="all" dirty="0">
                <a:ln/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歲就讀國中期間，她的父親和哥哥因車禍意外過世，身為長女的她，被迫瞬間長大，幫忙阿嬤與母親分擔家計，此刻她也開始思考未來的人生方向，為了要尋找更大的發展空間，她決定到台北報考高中。</a:t>
            </a:r>
          </a:p>
        </p:txBody>
      </p:sp>
      <p:sp>
        <p:nvSpPr>
          <p:cNvPr id="6" name="矩形 5"/>
          <p:cNvSpPr/>
          <p:nvPr/>
        </p:nvSpPr>
        <p:spPr>
          <a:xfrm>
            <a:off x="4784329" y="260648"/>
            <a:ext cx="417646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altLang="zh-TW" sz="2000" b="1" cap="all" dirty="0">
                <a:ln/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zh-TW" altLang="zh-TW" sz="2000" b="1" cap="all" dirty="0">
                <a:ln/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年後，她考入台北的復興高中，初到台北，都會與鄉下巨大的文化差異，一時之間令她難以適應，加上年少的叛逆，與同學之間的隔閡，讓她常常處於被排擠狀態，只能從文字創作中，抒發滿腹的壓力與鬱悶。高三那年，簡媜就立定志向，這輩子她要走文學這條路。</a:t>
            </a:r>
          </a:p>
        </p:txBody>
      </p:sp>
      <p:sp>
        <p:nvSpPr>
          <p:cNvPr id="7" name="矩形 6"/>
          <p:cNvSpPr/>
          <p:nvPr/>
        </p:nvSpPr>
        <p:spPr>
          <a:xfrm>
            <a:off x="4835531" y="3140968"/>
            <a:ext cx="4105315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zh-TW" altLang="zh-TW" sz="2000" b="1" cap="all" dirty="0">
                <a:ln/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ea"/>
              </a:rPr>
              <a:t>大學聯考後，簡媜考入台灣大學哲學系，一年後轉系考，考上台大中國文學系。大學期間，開始嶄露頭角榮獲多項校園文學獎。大學畢業後，簡媜曾經在高雄鳳山編印佛書，也做過廣告公司文案，及《普賢》雜誌、《聯合文學》、「遠見」與「理學社」的編輯，簡媜也曾與陳義芝、張錫等人創辦「鴻雁出版社」</a:t>
            </a:r>
            <a:endParaRPr lang="zh-TW" altLang="en-US" sz="2000" b="1" cap="all" dirty="0">
              <a:ln/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10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396" y="11123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文學作品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2396" y="893157"/>
            <a:ext cx="4707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TW" sz="2400" dirty="0"/>
              <a:t>(</a:t>
            </a:r>
            <a:r>
              <a:rPr lang="zh-TW" altLang="zh-TW" sz="2400" dirty="0"/>
              <a:t>一</a:t>
            </a:r>
            <a:r>
              <a:rPr lang="en-US" altLang="zh-TW" sz="2400" dirty="0"/>
              <a:t>)</a:t>
            </a:r>
            <a:r>
              <a:rPr lang="zh-TW" altLang="zh-TW" sz="2400" dirty="0"/>
              <a:t>水</a:t>
            </a:r>
            <a:r>
              <a:rPr lang="zh-TW" altLang="zh-TW" sz="2400" dirty="0" smtClean="0"/>
              <a:t>問</a:t>
            </a:r>
            <a:endParaRPr lang="zh-TW" altLang="zh-TW" sz="2400" dirty="0"/>
          </a:p>
          <a:p>
            <a:pPr indent="457200" algn="just"/>
            <a:r>
              <a:rPr lang="zh-TW" altLang="en-US" sz="1600" dirty="0"/>
              <a:t>「</a:t>
            </a:r>
            <a:r>
              <a:rPr lang="zh-TW" altLang="zh-TW" sz="1600" dirty="0" smtClean="0"/>
              <a:t>水</a:t>
            </a:r>
            <a:r>
              <a:rPr lang="zh-TW" altLang="zh-TW" sz="1600" dirty="0"/>
              <a:t>問」為簡媜第一本書，一九八五年版，以清純的少女心懷敘說大學校園內外的人生幻化，筆觸自然且富創造意蘊。 「水問」共分六卷，始於「花誥」，終於「化音」。其中每卷以卷首語拈出主調，使整本書卷卷相續而合成總體，每一篇既是它自己的意義，也是全書的謎底。作者希望通過這樣的設計，清晰地記錄往日心靈的史跡。「水問」也被作者稱為是自己的「斷代史」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7468"/>
            <a:ext cx="2286000" cy="3236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62937" y="3789040"/>
            <a:ext cx="47395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dirty="0"/>
              <a:t>(</a:t>
            </a:r>
            <a:r>
              <a:rPr lang="zh-TW" altLang="zh-TW" sz="2400" dirty="0"/>
              <a:t>二</a:t>
            </a:r>
            <a:r>
              <a:rPr lang="en-US" altLang="zh-TW" sz="2400" dirty="0"/>
              <a:t>)</a:t>
            </a:r>
            <a:r>
              <a:rPr lang="zh-TW" altLang="zh-TW" sz="2400" dirty="0"/>
              <a:t>只緣身在此山</a:t>
            </a:r>
            <a:r>
              <a:rPr lang="zh-TW" altLang="zh-TW" sz="2400" dirty="0" smtClean="0"/>
              <a:t>中</a:t>
            </a:r>
          </a:p>
          <a:p>
            <a:pPr indent="457200" algn="just"/>
            <a:r>
              <a:rPr lang="zh-TW" altLang="zh-TW" sz="1600" dirty="0" smtClean="0"/>
              <a:t>此書為簡媜專事寫作以來結集之第二本書，收散文三十餘篇，分為五輯，以誠摯好奇之心體會佛山方外的人生意境，悄然感動，衷心禮讚；又寫親情醇厚，文有竟而意無竟；再寫男女愛戀的細緻覺悟，緣若在卻以無緣了篇。簡媜心思縝密，敏感多才，舉目傾耳，周遭人事莫不有情；她自古典文章裡練就一種圓融的句式，觸類旁通，大有可觀。</a:t>
            </a:r>
            <a:endParaRPr lang="zh-TW" altLang="zh-TW" sz="16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31247"/>
            <a:ext cx="2969581" cy="2212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89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79912" y="332656"/>
            <a:ext cx="4968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dirty="0"/>
              <a:t>(</a:t>
            </a:r>
            <a:r>
              <a:rPr lang="zh-TW" altLang="zh-TW" sz="2400" dirty="0"/>
              <a:t>三</a:t>
            </a:r>
            <a:r>
              <a:rPr lang="en-US" altLang="zh-TW" sz="2400" dirty="0"/>
              <a:t>)</a:t>
            </a:r>
            <a:r>
              <a:rPr lang="zh-TW" altLang="zh-TW" sz="2400" dirty="0"/>
              <a:t>月娘照眠床</a:t>
            </a:r>
          </a:p>
          <a:p>
            <a:pPr indent="457200"/>
            <a:r>
              <a:rPr lang="zh-TW" altLang="zh-TW" sz="1600" dirty="0"/>
              <a:t>此書為作者近年系列創作之結果，感情深刻美好，形象明確，直指曩昔記憶和眼前難分難捨的現實，細緻動人，點滴心頭。作者自喻創作是「回家的方式」，也是「離開出走」，此書正是她在幻化心情中對於永恆鄉音的捕捉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940">
            <a:off x="629596" y="677948"/>
            <a:ext cx="2862393" cy="2146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395535" y="3356992"/>
            <a:ext cx="4680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dirty="0"/>
              <a:t>(</a:t>
            </a:r>
            <a:r>
              <a:rPr lang="zh-TW" altLang="zh-TW" sz="2400" dirty="0"/>
              <a:t>四</a:t>
            </a:r>
            <a:r>
              <a:rPr lang="en-US" altLang="zh-TW" sz="2400" dirty="0"/>
              <a:t>)</a:t>
            </a:r>
            <a:r>
              <a:rPr lang="zh-TW" altLang="zh-TW" sz="2400" dirty="0"/>
              <a:t>私房書</a:t>
            </a:r>
          </a:p>
          <a:p>
            <a:pPr indent="457200"/>
            <a:r>
              <a:rPr lang="zh-TW" altLang="zh-TW" sz="1600" dirty="0"/>
              <a:t>書乃作者首次披露之札記手稿，於生命與生活、自然與現實、個我與群體、人情與文事之間尋牖探戶，作者情思警敏，理路晰然，能於飯書飲水洞見生命底基，尋常草花窺視天堂之鑰，治煉生活轉為創作母體，解析人事提挈生命哲學。作者自喻本書為心靈工程日夜動工之轍痕，實則，乃逆溯其創作理想不可忽視的第一手線索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48129"/>
            <a:ext cx="3233207" cy="337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8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07904" y="33265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dirty="0"/>
              <a:t>(</a:t>
            </a:r>
            <a:r>
              <a:rPr lang="zh-TW" altLang="zh-TW" sz="2400" dirty="0"/>
              <a:t>五</a:t>
            </a:r>
            <a:r>
              <a:rPr lang="en-US" altLang="zh-TW" sz="2400" dirty="0"/>
              <a:t>)</a:t>
            </a:r>
            <a:r>
              <a:rPr lang="zh-TW" altLang="zh-TW" sz="2400" dirty="0"/>
              <a:t>下午茶</a:t>
            </a:r>
          </a:p>
          <a:p>
            <a:pPr indent="457200"/>
            <a:r>
              <a:rPr lang="zh-TW" altLang="zh-TW" sz="1600" dirty="0"/>
              <a:t>一九八九年簡媜輯印專欄文章《下午茶》一書由大雁出版，以茶喻人生之理趣。此洪範版新編為作者於舊版三卷三十篇外，另增〈一碟流星〉三十六篇為第二輯，書題仍舊，幅度加倍，並選刊作者自繪插圖納入，重排精印。簡媜散文托意深遠，寓超越於平凡，結合知識與想像力，允為雋永可貴之藝術構成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2232248" cy="3188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611209" y="3967070"/>
            <a:ext cx="4290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dirty="0"/>
              <a:t>(</a:t>
            </a:r>
            <a:r>
              <a:rPr lang="zh-TW" altLang="zh-TW" sz="2400" dirty="0"/>
              <a:t>六</a:t>
            </a:r>
            <a:r>
              <a:rPr lang="en-US" altLang="zh-TW" sz="2400" dirty="0"/>
              <a:t>)</a:t>
            </a:r>
            <a:r>
              <a:rPr lang="zh-TW" altLang="zh-TW" sz="2400" dirty="0"/>
              <a:t>夢遊書</a:t>
            </a:r>
          </a:p>
          <a:p>
            <a:pPr indent="457200"/>
            <a:r>
              <a:rPr lang="zh-TW" altLang="zh-TW" sz="1600" dirty="0"/>
              <a:t>簡媜創作過程中第八本散文集，收五年間百餘長短作之精品三十九篇，記錄當年台北郊區的生活情趣，捕捉靈動的思緒，充分表達作者對於「生」的敬重，實踐對「美」的響往。本書原為</a:t>
            </a:r>
            <a:r>
              <a:rPr lang="en-US" altLang="zh-TW" sz="1600" dirty="0"/>
              <a:t>32</a:t>
            </a:r>
            <a:r>
              <a:rPr lang="zh-TW" altLang="zh-TW" sz="1600" dirty="0"/>
              <a:t>開本，現經改版，以</a:t>
            </a:r>
            <a:r>
              <a:rPr lang="en-US" altLang="zh-TW" sz="1600" dirty="0"/>
              <a:t>25</a:t>
            </a:r>
            <a:r>
              <a:rPr lang="zh-TW" altLang="zh-TW" sz="1600" dirty="0"/>
              <a:t>開流行版本，全新推出。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12976"/>
            <a:ext cx="2520280" cy="3024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95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1800" y="592068"/>
            <a:ext cx="57606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TW" sz="2400" dirty="0"/>
              <a:t>(</a:t>
            </a:r>
            <a:r>
              <a:rPr lang="zh-TW" altLang="zh-TW" sz="2400" dirty="0"/>
              <a:t>七</a:t>
            </a:r>
            <a:r>
              <a:rPr lang="en-US" altLang="zh-TW" sz="2400" dirty="0"/>
              <a:t>)</a:t>
            </a:r>
            <a:r>
              <a:rPr lang="zh-TW" altLang="zh-TW" sz="2400" dirty="0"/>
              <a:t>舊情復燃</a:t>
            </a:r>
          </a:p>
          <a:p>
            <a:pPr indent="457200" algn="just"/>
            <a:r>
              <a:rPr lang="zh-TW" altLang="zh-TW" dirty="0"/>
              <a:t>作者二十年寫作觸及的題材多樣而繁複，感慨愈深；《舊情復燃》所見多環繞城鄉生活與人情滋長，於勁秋落葉與芳春柔條之悲喜外，更探問，質疑了文明社會的起落，因果，感覺敏銳而有情，不假辭色，為我們提示了新一代勇毅的女性寫作。</a:t>
            </a:r>
          </a:p>
        </p:txBody>
      </p:sp>
      <p:sp>
        <p:nvSpPr>
          <p:cNvPr id="5" name="矩形 4"/>
          <p:cNvSpPr/>
          <p:nvPr/>
        </p:nvSpPr>
        <p:spPr>
          <a:xfrm>
            <a:off x="827583" y="3659603"/>
            <a:ext cx="505227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TW" sz="2400" dirty="0"/>
              <a:t>(</a:t>
            </a:r>
            <a:r>
              <a:rPr lang="zh-TW" altLang="zh-TW" sz="2400" dirty="0"/>
              <a:t>八</a:t>
            </a:r>
            <a:r>
              <a:rPr lang="en-US" altLang="zh-TW" sz="2400" dirty="0"/>
              <a:t>)</a:t>
            </a:r>
            <a:r>
              <a:rPr lang="zh-TW" altLang="zh-TW" sz="2400" dirty="0"/>
              <a:t>微暈的樹林</a:t>
            </a:r>
          </a:p>
          <a:p>
            <a:pPr algn="just"/>
            <a:r>
              <a:rPr lang="zh-TW" altLang="zh-TW" dirty="0"/>
              <a:t>　　簡媜筆下搖曳恣縱，其作品莫不使讀者如享盛宴，餘味無窮。本書內容包括尋常生活、懷鄉、旅行、閱讀等多種題目，其中約三分之一取自絕版多時的《浮在空中的魚群》，餘皆未嘗結集，但都經重新檢視增修，精緻投射，展現盎然之新意。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92068"/>
            <a:ext cx="1762125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59831"/>
            <a:ext cx="1584176" cy="2257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33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4154</Words>
  <Application>Microsoft Office PowerPoint</Application>
  <PresentationFormat>如螢幕大小 (4:3)</PresentationFormat>
  <Paragraphs>112</Paragraphs>
  <Slides>25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課文介紹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課文介紹</dc:title>
  <dc:creator>sp</dc:creator>
  <cp:lastModifiedBy>FENG</cp:lastModifiedBy>
  <cp:revision>48</cp:revision>
  <dcterms:created xsi:type="dcterms:W3CDTF">2016-12-19T13:44:54Z</dcterms:created>
  <dcterms:modified xsi:type="dcterms:W3CDTF">2016-12-22T02:42:36Z</dcterms:modified>
</cp:coreProperties>
</file>